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8" r:id="rId9"/>
    <p:sldId id="269" r:id="rId10"/>
    <p:sldId id="264" r:id="rId11"/>
    <p:sldId id="271" r:id="rId12"/>
    <p:sldId id="270" r:id="rId13"/>
    <p:sldId id="265" r:id="rId14"/>
    <p:sldId id="282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7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01/04/2023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image" Target="../media/image40.jpe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28.jp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8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46.pn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57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4.jpe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svg"/><Relationship Id="rId5" Type="http://schemas.openxmlformats.org/officeDocument/2006/relationships/image" Target="../media/image14.gif"/><Relationship Id="rId10" Type="http://schemas.openxmlformats.org/officeDocument/2006/relationships/image" Target="../media/image17.png"/><Relationship Id="rId4" Type="http://schemas.openxmlformats.org/officeDocument/2006/relationships/image" Target="../media/image13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jpeg"/><Relationship Id="rId10" Type="http://schemas.openxmlformats.org/officeDocument/2006/relationships/image" Target="../media/image5.png"/><Relationship Id="rId4" Type="http://schemas.openxmlformats.org/officeDocument/2006/relationships/image" Target="../media/image19.png"/><Relationship Id="rId9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.svg"/><Relationship Id="rId7" Type="http://schemas.openxmlformats.org/officeDocument/2006/relationships/image" Target="../media/image26.jp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sv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2EF2E5-5417-758A-0E99-07B6048D6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584" y="5824287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8B1766F-5008-9FD4-A43D-1789A21B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4" y="13075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CAD utilizzato è Inventor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5A84B9-6C00-2527-3CE0-FED7214C7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7" y="1279893"/>
            <a:ext cx="1330412" cy="13304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D4DF32-7F90-3D03-43F6-0BBDB7692A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2" y="1862801"/>
            <a:ext cx="3130868" cy="1399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749925-F5F4-EADE-280B-31520913E7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1" y="2731482"/>
            <a:ext cx="2385550" cy="1843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32771F-ACC3-E7B0-8491-FBF500EB67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1864" y="3630721"/>
            <a:ext cx="2659120" cy="17977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6DEB086-D8BA-4F5A-B431-C696CA908D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79" y="4078678"/>
            <a:ext cx="2445826" cy="17299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7184307" y="1927994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Mentre le analisi FEM mediante il software Nastran/Patran o tool di Inventor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DE2F945-E710-E5F1-A10C-766171ADFC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31" y="1657898"/>
            <a:ext cx="2292386" cy="1515469"/>
          </a:xfrm>
          <a:prstGeom prst="rect">
            <a:avLst/>
          </a:prstGeom>
        </p:spPr>
      </p:pic>
      <p:pic>
        <p:nvPicPr>
          <p:cNvPr id="33" name="Immagine 32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1C163E3-692E-90A3-D93F-8B2342C474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4" y="3128323"/>
            <a:ext cx="3048264" cy="158140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4605E68-57FC-7128-C3A7-3B148C7AA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9" y="3262639"/>
            <a:ext cx="1776764" cy="260740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0FA8418-F44B-5D6A-4F11-312BE607FF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3633C9A-7410-572B-3857-C78C1B0141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18" y="14227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per </a:t>
            </a:r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coding 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è MATLAB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6009018" y="1978513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gestire il lavoro e fornire 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 packages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Click Up</a:t>
            </a:r>
          </a:p>
        </p:txBody>
      </p:sp>
      <p:pic>
        <p:nvPicPr>
          <p:cNvPr id="1026" name="Picture 2" descr="MATLAB Logo, symbol, meaning, history, PNG">
            <a:extLst>
              <a:ext uri="{FF2B5EF4-FFF2-40B4-BE49-F238E27FC236}">
                <a16:creationId xmlns:a16="http://schemas.microsoft.com/office/drawing/2014/main" id="{431E6648-A44B-0B22-2824-97898AFF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7" y="1422718"/>
            <a:ext cx="1712291" cy="1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CE9DE7-38DF-0383-DBD3-33AB4BD38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4" y="2212568"/>
            <a:ext cx="2998591" cy="15814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39BB4D-AB92-4BE6-1333-5D0A68000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6425" y="3003269"/>
            <a:ext cx="2617697" cy="197375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8BC129A-8E67-8F00-DFDE-C111AE8CD1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3" y="4392552"/>
            <a:ext cx="2671223" cy="1395727"/>
          </a:xfrm>
          <a:prstGeom prst="rect">
            <a:avLst/>
          </a:prstGeom>
        </p:spPr>
      </p:pic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8C80C82-050B-20AA-003F-9C7E772104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209" y="1759822"/>
            <a:ext cx="1811219" cy="695468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D2D7582A-8018-2222-D5ED-969229A0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45" y="2385882"/>
            <a:ext cx="1037946" cy="10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5F0C0254-BDB2-BA1E-F362-601354A5C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3389" y="3289803"/>
            <a:ext cx="3472864" cy="162825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6C58ECF0-8F84-855A-9088-859F06514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74396" y="4098739"/>
            <a:ext cx="3385780" cy="158536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9A1998-B63E-5D96-8722-E525741D10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FF45973-A0A3-968C-A9D0-512B7EEEF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4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83" y="148894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L’elettronica invece si divide in: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Avionica (STM32F411)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Sensoristica (da volo e da test)</a:t>
            </a:r>
          </a:p>
          <a:p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e comunicazione</a:t>
            </a: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</a:t>
            </a:r>
            <a:endParaRPr lang="it-IT" sz="2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D8E084A-A9C2-CEE1-1171-04BCEF8DB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59" y="1661779"/>
            <a:ext cx="2617621" cy="1925739"/>
          </a:xfrm>
          <a:prstGeom prst="rect">
            <a:avLst/>
          </a:prstGeom>
        </p:spPr>
      </p:pic>
      <p:pic>
        <p:nvPicPr>
          <p:cNvPr id="13" name="Immagine 12" descr="Immagine che contiene persona, esterni&#10;&#10;Descrizione generata automaticamente">
            <a:extLst>
              <a:ext uri="{FF2B5EF4-FFF2-40B4-BE49-F238E27FC236}">
                <a16:creationId xmlns:a16="http://schemas.microsoft.com/office/drawing/2014/main" id="{D87A2EAE-EB88-2746-FA1B-A28D6C3FC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923" y="3217139"/>
            <a:ext cx="2954254" cy="2151915"/>
          </a:xfrm>
          <a:prstGeom prst="rect">
            <a:avLst/>
          </a:prstGeom>
        </p:spPr>
      </p:pic>
      <p:pic>
        <p:nvPicPr>
          <p:cNvPr id="15" name="Immagine 14" descr="Immagine che contiene testo, tabellonesegnapunti, targa&#10;&#10;Descrizione generata automaticamente">
            <a:extLst>
              <a:ext uri="{FF2B5EF4-FFF2-40B4-BE49-F238E27FC236}">
                <a16:creationId xmlns:a16="http://schemas.microsoft.com/office/drawing/2014/main" id="{D02B0A38-18A5-4575-9E66-A608A03F0A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489" y="3661467"/>
            <a:ext cx="2428661" cy="22764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D2A90DB-BBCC-4C57-1CE6-65FD778CF178}"/>
              </a:ext>
            </a:extLst>
          </p:cNvPr>
          <p:cNvSpPr txBox="1"/>
          <p:nvPr/>
        </p:nvSpPr>
        <p:spPr>
          <a:xfrm>
            <a:off x="9632030" y="3094587"/>
            <a:ext cx="2307209" cy="2643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poter: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Comunicare con SFR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Ottenere dati prestazionali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l’aborto sia su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Launch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-Pad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che in volo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5F0643E-80ED-BB75-6879-34FA73372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4014442-5166-2F55-F0B3-502397C0C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B5C24C-AD08-B169-5CE6-B4ED92ACC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53107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47572" y="1399347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Budget/Sporsoship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3CC4F4C-C2DB-82A4-FA89-C14DC69E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24B3A20-A05D-50AB-216E-3DADCE953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713EB93-DD5B-F8C7-5531-E11BA4A0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54CFBAF-AED7-95AD-1A91-4DBBB31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8ACCDCF-36C3-EAD7-B310-8A434811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B60B77-BF8B-F656-3C09-6625B8FE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661763B1-83BE-BB1A-0E35-0E684F662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E2FCC4E-835F-7CAD-8A78-72D2701F2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378" y="3591206"/>
            <a:ext cx="1473120" cy="1488400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25070" y="6004769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00E843F0-16F2-148D-AF03-36FE8FAB4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43" y="2067507"/>
            <a:ext cx="1181063" cy="127512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8115A85-CA03-B310-776B-F1415600C4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2122C7-1734-B8FC-9612-58B909D200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Cosa possiamo offrire?</a:t>
            </a:r>
          </a:p>
        </p:txBody>
      </p:sp>
      <p:pic>
        <p:nvPicPr>
          <p:cNvPr id="481" name="Google Shape;481;g1c4a49ef0f2_0_12"/>
          <p:cNvPicPr preferRelativeResize="0"/>
          <p:nvPr/>
        </p:nvPicPr>
        <p:blipFill rotWithShape="1">
          <a:blip r:embed="rId3">
            <a:alphaModFix/>
          </a:blip>
          <a:srcRect r="76567"/>
          <a:stretch/>
        </p:blipFill>
        <p:spPr>
          <a:xfrm>
            <a:off x="10073322" y="83294"/>
            <a:ext cx="576859" cy="122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c4a49ef0f2_0_12"/>
          <p:cNvPicPr preferRelativeResize="0"/>
          <p:nvPr/>
        </p:nvPicPr>
        <p:blipFill rotWithShape="1">
          <a:blip r:embed="rId3">
            <a:alphaModFix/>
          </a:blip>
          <a:srcRect l="21520" t="20199" r="14902" b="44701"/>
          <a:stretch/>
        </p:blipFill>
        <p:spPr>
          <a:xfrm>
            <a:off x="10521819" y="560794"/>
            <a:ext cx="1670181" cy="4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0" y="1337111"/>
            <a:ext cx="6411997" cy="4642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Pubblicità sui social e sito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Eventi pubblici con studenti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Possibilità di collegamento con realtà nazionali ed internazionali relative allo spazio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su SFR I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Corsia preferenziale per assunzione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AD8D25DC-E2C2-329D-7162-45376A40974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179784" y="3918316"/>
            <a:ext cx="2240903" cy="19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4149" y="4154451"/>
            <a:ext cx="3276775" cy="161895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2891" y="3295511"/>
            <a:ext cx="5296083" cy="22169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F0462BE-F7B2-8CCC-C244-5D4BC4C05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537" y="2624242"/>
            <a:ext cx="1809460" cy="13853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5699FF-9F9D-B716-EDDB-9B6E904CFE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17662BA-437E-1FBC-5107-CB3E14FCC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F76C5C9-6B64-1D02-139F-990459270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6" cy="2923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8" y="2847222"/>
            <a:ext cx="130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Onboard</a:t>
            </a:r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8855BC6-E4C6-69BA-407E-DC60CE232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89B0BC-B8A0-2171-C4A1-CA21DC5EC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Ottobre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Marzo 2024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object 7">
            <a:extLst>
              <a:ext uri="{FF2B5EF4-FFF2-40B4-BE49-F238E27FC236}">
                <a16:creationId xmlns:a16="http://schemas.microsoft.com/office/drawing/2014/main" id="{1CF1CAC1-6C41-CE32-A3DD-6F24055460C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7930" y="1569209"/>
            <a:ext cx="3255798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95685C-0882-2ACB-1A55-004D6E8F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429" y="1631266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7B185FD-5324-A180-65A3-7EDB1C39FA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4248D61-B98F-2995-EF98-7FBD112399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314984"/>
            <a:ext cx="6383692" cy="3816854"/>
          </a:xfr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798F1E-A6E6-4395-EE0A-7C23722F8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1907AD0-1AE0-D7F0-5ABD-01F7A56ECD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71E731-F4B7-BC32-388B-9534C8CB1D34}"/>
              </a:ext>
            </a:extLst>
          </p:cNvPr>
          <p:cNvSpPr txBox="1"/>
          <p:nvPr/>
        </p:nvSpPr>
        <p:spPr>
          <a:xfrm>
            <a:off x="491535" y="1548882"/>
            <a:ext cx="110411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Struttura modulare composta da flange che dividono ogni sottosistema dal successivo per favorire: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Assemblaggio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Accesso più semplice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Customizzazione </a:t>
            </a:r>
          </a:p>
          <a:p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3AB251-3AAB-0921-9775-11365BF5E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4"/>
          <a:stretch/>
        </p:blipFill>
        <p:spPr bwMode="auto">
          <a:xfrm>
            <a:off x="556832" y="3104755"/>
            <a:ext cx="3236101" cy="14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E0FBC89-201F-186B-2508-7033D4B7D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941" y="3828111"/>
            <a:ext cx="2874200" cy="203132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54F686-A376-CC2D-A125-E38AC753E6B7}"/>
              </a:ext>
            </a:extLst>
          </p:cNvPr>
          <p:cNvSpPr txBox="1"/>
          <p:nvPr/>
        </p:nvSpPr>
        <p:spPr>
          <a:xfrm>
            <a:off x="6392860" y="2445972"/>
            <a:ext cx="23265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Dimensionamenti sono stati fatti prima su carta, in casi complessi con codici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Matlab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alla fine mediati analisi FEM e CFD.</a:t>
            </a:r>
            <a:endParaRPr lang="it-IT" b="1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28" name="Picture 4" descr="Immagini Stock - Occhiali Più Formule Di Fisica E Calcoli Scritti Su Carta.  Image 10323354.">
            <a:extLst>
              <a:ext uri="{FF2B5EF4-FFF2-40B4-BE49-F238E27FC236}">
                <a16:creationId xmlns:a16="http://schemas.microsoft.com/office/drawing/2014/main" id="{1D78F6C5-DE98-AA3F-B4E1-E7658127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96" y="2706549"/>
            <a:ext cx="2011082" cy="13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AF1203F-E956-6FB4-E62A-41218993B7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09" y="3881962"/>
            <a:ext cx="2552066" cy="1345914"/>
          </a:xfrm>
          <a:prstGeom prst="rect">
            <a:avLst/>
          </a:prstGeom>
        </p:spPr>
      </p:pic>
      <p:pic>
        <p:nvPicPr>
          <p:cNvPr id="21" name="Immagine 2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7EF15E-B0E0-2A66-0E0E-C7A1DB7E22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99" y="4684537"/>
            <a:ext cx="2814106" cy="110420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CD24FE2-D21D-66A7-798B-7D1F9E4BE5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6381E8A-CA62-F52F-34EE-64CA03DD77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80" y="1384776"/>
            <a:ext cx="10515600" cy="2949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TH-1000, è un propulsore ibrido auto pressurizzato blowdown, ovvero che sfrutta la combinazione di ossidante liquido e combustibile solido.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EB747105-1911-5119-EFB9-FE13C13934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12" y="1827851"/>
            <a:ext cx="4797391" cy="209392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97F302-C6CD-83C5-F522-B399E038FB66}"/>
              </a:ext>
            </a:extLst>
          </p:cNvPr>
          <p:cNvSpPr txBox="1"/>
          <p:nvPr/>
        </p:nvSpPr>
        <p:spPr>
          <a:xfrm>
            <a:off x="7173854" y="2064098"/>
            <a:ext cx="373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specifiche sono;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sptot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8000 N*s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O/F = 6.5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MEOP = 70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= 1000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TVC non presente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62F297B-9762-C9F5-B2A4-EEC15CBE8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6" y="3634034"/>
            <a:ext cx="4282441" cy="2287301"/>
          </a:xfrm>
          <a:prstGeom prst="rect">
            <a:avLst/>
          </a:prstGeom>
        </p:spPr>
      </p:pic>
      <p:pic>
        <p:nvPicPr>
          <p:cNvPr id="21" name="Immagine 20" descr="Immagine che contiene apparecchio&#10;&#10;Descrizione generata automaticamente">
            <a:extLst>
              <a:ext uri="{FF2B5EF4-FFF2-40B4-BE49-F238E27FC236}">
                <a16:creationId xmlns:a16="http://schemas.microsoft.com/office/drawing/2014/main" id="{D688D674-A418-5AE5-1600-F0C4F7AEB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40" y="4022669"/>
            <a:ext cx="3787040" cy="169233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7FF2827-870A-784A-5FC9-E9525DFC1B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2DC434-539C-CBAA-1527-FFB44D579B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3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84" y="146226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motore però non è fatto solamente dalla camera di combustione, è necessaria una linea fluidica che metta in collegamento ossidante e combustibile. Nella zona d’</a:t>
            </a:r>
            <a:r>
              <a:rPr lang="it-IT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si trova la valvola detta a 4 vie, che permette di: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Far passare l’ossidante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Caricare il serbatoio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Realizzare il </a:t>
            </a:r>
            <a:r>
              <a:rPr lang="it-IT" sz="1800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venting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 caso di necessità </a:t>
            </a:r>
          </a:p>
          <a:p>
            <a:pPr>
              <a:lnSpc>
                <a:spcPct val="150000"/>
              </a:lnSpc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Garantire l’aborto sia in volo che in pedana</a:t>
            </a:r>
          </a:p>
          <a:p>
            <a:pPr marL="0" indent="0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CFA7647A-3BB4-376F-A8D5-095C29A2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35" y="6086115"/>
            <a:ext cx="693330" cy="64131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3A3BE53-CE6A-095E-0034-B98C76129FDC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DB2CA54A-C860-D74E-71BA-2DECD4F7A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298" y="2128258"/>
            <a:ext cx="1981459" cy="300762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92A0B14-5640-AA2E-E6B2-AE0A3E0C6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03" y="2336831"/>
            <a:ext cx="3380870" cy="239018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DD10F9-D26E-5504-8B5D-BFC55EB7A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4" y="4178469"/>
            <a:ext cx="2680296" cy="158305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88BEB38-84AE-49BC-E9EA-0769A7C4B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52223"/>
            <a:ext cx="3270250" cy="9320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5F944C-236E-EC86-ACDC-37BAB7561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92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9842</TotalTime>
  <Words>563</Words>
  <Application>Microsoft Office PowerPoint</Application>
  <PresentationFormat>Widescreen</PresentationFormat>
  <Paragraphs>112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Helvetica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20</cp:revision>
  <dcterms:created xsi:type="dcterms:W3CDTF">2022-09-23T13:22:47Z</dcterms:created>
  <dcterms:modified xsi:type="dcterms:W3CDTF">2023-04-01T11:08:25Z</dcterms:modified>
</cp:coreProperties>
</file>